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8" r:id="rId4"/>
    <p:sldId id="269" r:id="rId5"/>
    <p:sldId id="270" r:id="rId6"/>
    <p:sldId id="271" r:id="rId7"/>
    <p:sldId id="272" r:id="rId8"/>
    <p:sldId id="273" r:id="rId9"/>
    <p:sldId id="258" r:id="rId10"/>
    <p:sldId id="259" r:id="rId11"/>
    <p:sldId id="260" r:id="rId12"/>
    <p:sldId id="263" r:id="rId13"/>
    <p:sldId id="267" r:id="rId14"/>
    <p:sldId id="262" r:id="rId15"/>
    <p:sldId id="261" r:id="rId16"/>
    <p:sldId id="264" r:id="rId17"/>
    <p:sldId id="265" r:id="rId18"/>
    <p:sldId id="266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12"/>
    <p:restoredTop sz="94714"/>
  </p:normalViewPr>
  <p:slideViewPr>
    <p:cSldViewPr snapToGrid="0" snapToObjects="1">
      <p:cViewPr varScale="1">
        <p:scale>
          <a:sx n="124" d="100"/>
          <a:sy n="124" d="100"/>
        </p:scale>
        <p:origin x="1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1D0014-D899-2C48-9C5D-06B289E8EF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A5BE60-8D84-BF4B-964A-F090771933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6CE4C8-1701-4F44-830C-A492ED1F2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096183-67D0-764F-9916-0C0E9A654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C2BB9B-8161-DB44-8DF9-2564C14D8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752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5B67C8-ECD4-4845-9692-AC3FE3C75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351F82-A435-224E-A93B-50B0C7D55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BEF62-F3E0-FC43-A82A-4829910F4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B49628-0816-7744-A372-1E1830AA1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3E1204-9746-894C-A8AC-CCC110127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0722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9E205E8-DB6F-4146-8830-EA276AFE9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2F57381-91D9-1945-8B4F-FF40C5F5D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A02588-F765-144E-AEC4-021074EC3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D54E49-AD34-F548-8C90-75D3EE8DB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EFE2DD-C25A-5841-A62B-34A2FA85D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1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0076A9-6C23-AC4F-80E2-2E1EC5F1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Место для объекта 2">
            <a:extLst>
              <a:ext uri="{FF2B5EF4-FFF2-40B4-BE49-F238E27FC236}">
                <a16:creationId xmlns:a16="http://schemas.microsoft.com/office/drawing/2014/main" id="{FC833662-2C5B-2D40-971A-2C1D330F0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4E34F8-BE1C-A846-B98F-2D065368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37B673-783D-4E45-9E6F-483FD0EF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36A73E-1099-9742-8612-F9784D45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786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583D6A-B47C-4141-9719-155F9279A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AB2B6D-0975-7D45-B57A-3B9C6F605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9A8093-65C6-B540-9B24-2F8DD0E2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CD179C-BD74-7C44-B362-ADAEE3A6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44DCE2-F00C-6D46-8FB5-3ED3A1A7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47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B9AD9E-18DF-8045-A5F2-799730AE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Место для объекта 2">
            <a:extLst>
              <a:ext uri="{FF2B5EF4-FFF2-40B4-BE49-F238E27FC236}">
                <a16:creationId xmlns:a16="http://schemas.microsoft.com/office/drawing/2014/main" id="{AA527C7F-5587-4245-9DA1-FF3B08454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Место для объекта 3">
            <a:extLst>
              <a:ext uri="{FF2B5EF4-FFF2-40B4-BE49-F238E27FC236}">
                <a16:creationId xmlns:a16="http://schemas.microsoft.com/office/drawing/2014/main" id="{D00C6AF4-E0C3-E047-9B4A-6A2D57F14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42936D-F4F4-924E-BF97-3B7641116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8B3E91-F199-8845-AC94-246BC9221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30E933A-4873-0349-B919-14D5DBC1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040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D27F11-54F5-6740-8B86-4A4AB36D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7CC42-97A3-F147-8B11-1CA9B982F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Место для объекта 3">
            <a:extLst>
              <a:ext uri="{FF2B5EF4-FFF2-40B4-BE49-F238E27FC236}">
                <a16:creationId xmlns:a16="http://schemas.microsoft.com/office/drawing/2014/main" id="{29192B1E-5F86-1A4D-97F4-1E01A1003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A47F71-5E98-1A4F-8F6E-FCE05D24A2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Место для объекта 5">
            <a:extLst>
              <a:ext uri="{FF2B5EF4-FFF2-40B4-BE49-F238E27FC236}">
                <a16:creationId xmlns:a16="http://schemas.microsoft.com/office/drawing/2014/main" id="{A90CC5C9-9FB5-8143-8C74-3B83A649C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2DA423D-7ED9-F34A-8F64-71A0F95C4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B988670-61BC-9D49-AA34-1831AAAA7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09312E0-1637-C74E-B543-833684B3F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8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E0DAE-8A28-3447-B65B-B1F7BC2D5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B5EB5C2-AFA0-A949-9868-0561AA8E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F6871D7-8D4E-1E43-AA3D-49BC02910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19B954B-4278-B646-AD74-859EF322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107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ED22B96-E7C0-E843-AE78-407A09D79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C9561BC-8A01-4248-8447-4F2304A52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1C542C-EE9C-6A41-BBAA-0F72E307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13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FA0814-64C2-5149-B012-3A86F210D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Место для объекта 2">
            <a:extLst>
              <a:ext uri="{FF2B5EF4-FFF2-40B4-BE49-F238E27FC236}">
                <a16:creationId xmlns:a16="http://schemas.microsoft.com/office/drawing/2014/main" id="{B20778C8-195F-2546-84A1-21381E81D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476FF3-3CD0-5B4E-80F4-C11D32C9C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768C79-2397-0241-B154-8A220885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B61CCC-2517-144F-BABF-F3AAF26A6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9E7CCC-41E3-294D-87E9-826F20BAF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36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996D9-13D7-DB4B-9C28-19ACC2A97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079CB0-037D-B044-A142-A3F52CA5C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AF146F-54B8-0742-8AA8-A7270C44A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56899D-DFFA-6F41-9156-1A4024E8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797B61-8BF2-8648-85BE-2E865FD51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85F533-E9D2-0D4B-8514-D2762C9BD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53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41DCD7-7AF8-4544-AA7E-3DFF7F86D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9DD9E8-E4FB-D746-997F-E142D6221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3736B7-8197-0344-8590-623BE3A653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24EF5-C235-3A45-BEAD-2AC4CB93A4D0}" type="datetimeFigureOut">
              <a:rPr lang="ru-RU" smtClean="0"/>
              <a:t>09.07.2018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877944-91B9-7D49-894C-EC921FB75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84629C6-175D-2642-AE64-1687A65A1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61366-B1F9-AD4D-9BB4-3045F2EA47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48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Dmitry.Nosov@paragon-software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E4E210-9B03-284F-81B5-5F4C2F202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256" y="207142"/>
            <a:ext cx="11455686" cy="1204522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Целевая архитектура </a:t>
            </a:r>
            <a:r>
              <a:rPr lang="ru-RU" b="1" dirty="0" err="1"/>
              <a:t>микросервиса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20DF248-7C61-B940-BDD9-4042E8F42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6098" y="5071242"/>
            <a:ext cx="8099461" cy="1655762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ru-RU" dirty="0"/>
              <a:t>- Какая медлительная страна! - сказала Королева. </a:t>
            </a:r>
          </a:p>
          <a:p>
            <a:pPr algn="l"/>
            <a:r>
              <a:rPr lang="ru-RU" dirty="0"/>
              <a:t>- Ну, а "здесь", знаешь ли, приходится бежать "со всех ног", чтобы только остаться на том же месте! Если же хочешь попасть в другое место, тогда нужно бежать по меньшей мере вдвое быстрее! </a:t>
            </a:r>
          </a:p>
          <a:p>
            <a:pPr algn="r"/>
            <a:r>
              <a:rPr lang="ru-RU" dirty="0"/>
              <a:t>Льюис Кэрролл «Алиса в Зазеркалье»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90407A41-A2AB-FA4B-9EAD-1FF71571B267}"/>
              </a:ext>
            </a:extLst>
          </p:cNvPr>
          <p:cNvSpPr/>
          <p:nvPr/>
        </p:nvSpPr>
        <p:spPr>
          <a:xfrm>
            <a:off x="780835" y="2062536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24996FB2-C5EC-E747-8E80-8C9702BB11B0}"/>
              </a:ext>
            </a:extLst>
          </p:cNvPr>
          <p:cNvSpPr/>
          <p:nvPr/>
        </p:nvSpPr>
        <p:spPr>
          <a:xfrm>
            <a:off x="2710665" y="2114764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DB2BEDF-5087-C64A-A1DD-16DC61FA4DAA}"/>
              </a:ext>
            </a:extLst>
          </p:cNvPr>
          <p:cNvSpPr/>
          <p:nvPr/>
        </p:nvSpPr>
        <p:spPr>
          <a:xfrm>
            <a:off x="1652230" y="4318659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F24BB3E-E349-6E4B-8DDF-C7832D9B003D}"/>
              </a:ext>
            </a:extLst>
          </p:cNvPr>
          <p:cNvSpPr/>
          <p:nvPr/>
        </p:nvSpPr>
        <p:spPr>
          <a:xfrm>
            <a:off x="5594278" y="1931541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BE252FEF-B505-EF46-A66B-E5885C9BF05C}"/>
              </a:ext>
            </a:extLst>
          </p:cNvPr>
          <p:cNvSpPr/>
          <p:nvPr/>
        </p:nvSpPr>
        <p:spPr>
          <a:xfrm>
            <a:off x="5101117" y="3845790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6BD11553-827B-4240-818D-27A052AD9236}"/>
              </a:ext>
            </a:extLst>
          </p:cNvPr>
          <p:cNvSpPr/>
          <p:nvPr/>
        </p:nvSpPr>
        <p:spPr>
          <a:xfrm>
            <a:off x="6803067" y="3335957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C78AE477-3FB7-0E47-AE21-FE0FDC548443}"/>
              </a:ext>
            </a:extLst>
          </p:cNvPr>
          <p:cNvSpPr/>
          <p:nvPr/>
        </p:nvSpPr>
        <p:spPr>
          <a:xfrm>
            <a:off x="1633590" y="3058554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CDA646DA-8B88-334E-99A0-F5588CD0AEA1}"/>
              </a:ext>
            </a:extLst>
          </p:cNvPr>
          <p:cNvSpPr/>
          <p:nvPr/>
        </p:nvSpPr>
        <p:spPr>
          <a:xfrm>
            <a:off x="10178265" y="1708077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EC8D79D3-C835-F24C-AA1F-6DA4FBC6A8A0}"/>
              </a:ext>
            </a:extLst>
          </p:cNvPr>
          <p:cNvSpPr/>
          <p:nvPr/>
        </p:nvSpPr>
        <p:spPr>
          <a:xfrm>
            <a:off x="8477891" y="2431830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CD0E9F4-BBCD-AD46-A21B-D505DFADEA63}"/>
              </a:ext>
            </a:extLst>
          </p:cNvPr>
          <p:cNvSpPr/>
          <p:nvPr/>
        </p:nvSpPr>
        <p:spPr>
          <a:xfrm>
            <a:off x="9214206" y="3691935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3D1E99FD-855C-D147-A4D0-9ACC7DC0643B}"/>
              </a:ext>
            </a:extLst>
          </p:cNvPr>
          <p:cNvSpPr/>
          <p:nvPr/>
        </p:nvSpPr>
        <p:spPr>
          <a:xfrm>
            <a:off x="11027593" y="2558265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A71368A-F8C7-9640-89C0-0CF0C2B205B9}"/>
              </a:ext>
            </a:extLst>
          </p:cNvPr>
          <p:cNvSpPr/>
          <p:nvPr/>
        </p:nvSpPr>
        <p:spPr>
          <a:xfrm>
            <a:off x="10603783" y="3888089"/>
            <a:ext cx="667821" cy="626724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85A3346-FEE7-4B42-8781-18ED856FDE3C}"/>
              </a:ext>
            </a:extLst>
          </p:cNvPr>
          <p:cNvCxnSpPr>
            <a:stCxn id="11" idx="7"/>
            <a:endCxn id="5" idx="3"/>
          </p:cNvCxnSpPr>
          <p:nvPr/>
        </p:nvCxnSpPr>
        <p:spPr>
          <a:xfrm flipV="1">
            <a:off x="2203611" y="2649706"/>
            <a:ext cx="604854" cy="50063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9E8AD794-EE74-1F41-8F25-E4AEC925F313}"/>
              </a:ext>
            </a:extLst>
          </p:cNvPr>
          <p:cNvCxnSpPr>
            <a:cxnSpLocks/>
            <a:stCxn id="10" idx="0"/>
            <a:endCxn id="8" idx="5"/>
          </p:cNvCxnSpPr>
          <p:nvPr/>
        </p:nvCxnSpPr>
        <p:spPr>
          <a:xfrm flipH="1" flipV="1">
            <a:off x="6164299" y="2466483"/>
            <a:ext cx="972679" cy="869474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37B98E46-5A4B-0347-B58F-9B9A5A9A980F}"/>
              </a:ext>
            </a:extLst>
          </p:cNvPr>
          <p:cNvCxnSpPr>
            <a:cxnSpLocks/>
            <a:stCxn id="9" idx="6"/>
            <a:endCxn id="10" idx="3"/>
          </p:cNvCxnSpPr>
          <p:nvPr/>
        </p:nvCxnSpPr>
        <p:spPr>
          <a:xfrm flipV="1">
            <a:off x="5768938" y="3870899"/>
            <a:ext cx="1131929" cy="288253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05F0C774-FD64-0E4A-87F3-92CA64671747}"/>
              </a:ext>
            </a:extLst>
          </p:cNvPr>
          <p:cNvCxnSpPr>
            <a:cxnSpLocks/>
            <a:stCxn id="9" idx="0"/>
            <a:endCxn id="8" idx="3"/>
          </p:cNvCxnSpPr>
          <p:nvPr/>
        </p:nvCxnSpPr>
        <p:spPr>
          <a:xfrm flipV="1">
            <a:off x="5435028" y="2466483"/>
            <a:ext cx="257050" cy="1379307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E4DD011E-055A-C448-9C4C-3C19001D50A7}"/>
              </a:ext>
            </a:extLst>
          </p:cNvPr>
          <p:cNvCxnSpPr>
            <a:cxnSpLocks/>
            <a:stCxn id="7" idx="0"/>
            <a:endCxn id="11" idx="4"/>
          </p:cNvCxnSpPr>
          <p:nvPr/>
        </p:nvCxnSpPr>
        <p:spPr>
          <a:xfrm flipH="1" flipV="1">
            <a:off x="1967501" y="3685278"/>
            <a:ext cx="18640" cy="63338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AE91AA61-862F-E74D-B360-3AD70CB05805}"/>
              </a:ext>
            </a:extLst>
          </p:cNvPr>
          <p:cNvCxnSpPr>
            <a:cxnSpLocks/>
            <a:stCxn id="4" idx="5"/>
            <a:endCxn id="11" idx="1"/>
          </p:cNvCxnSpPr>
          <p:nvPr/>
        </p:nvCxnSpPr>
        <p:spPr>
          <a:xfrm>
            <a:off x="1350856" y="2597478"/>
            <a:ext cx="380534" cy="552858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E68B27BC-B621-5C46-88DC-47D110222921}"/>
              </a:ext>
            </a:extLst>
          </p:cNvPr>
          <p:cNvCxnSpPr>
            <a:cxnSpLocks/>
            <a:stCxn id="16" idx="7"/>
            <a:endCxn id="15" idx="4"/>
          </p:cNvCxnSpPr>
          <p:nvPr/>
        </p:nvCxnSpPr>
        <p:spPr>
          <a:xfrm flipV="1">
            <a:off x="11173804" y="3184989"/>
            <a:ext cx="187700" cy="794882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E4CADB1E-0B86-D947-87D9-97C9EB693AD6}"/>
              </a:ext>
            </a:extLst>
          </p:cNvPr>
          <p:cNvCxnSpPr>
            <a:cxnSpLocks/>
            <a:stCxn id="13" idx="4"/>
            <a:endCxn id="14" idx="1"/>
          </p:cNvCxnSpPr>
          <p:nvPr/>
        </p:nvCxnSpPr>
        <p:spPr>
          <a:xfrm>
            <a:off x="8811802" y="3058554"/>
            <a:ext cx="500204" cy="725163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EDB66C45-C7F7-C94E-948A-214DD0DF0D92}"/>
              </a:ext>
            </a:extLst>
          </p:cNvPr>
          <p:cNvCxnSpPr>
            <a:cxnSpLocks/>
            <a:stCxn id="15" idx="1"/>
            <a:endCxn id="12" idx="5"/>
          </p:cNvCxnSpPr>
          <p:nvPr/>
        </p:nvCxnSpPr>
        <p:spPr>
          <a:xfrm flipH="1" flipV="1">
            <a:off x="10748286" y="2243019"/>
            <a:ext cx="377107" cy="407028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9A9A8DFB-AFDD-DD40-9911-EA382FFF26EB}"/>
              </a:ext>
            </a:extLst>
          </p:cNvPr>
          <p:cNvCxnSpPr>
            <a:cxnSpLocks/>
            <a:stCxn id="13" idx="7"/>
            <a:endCxn id="12" idx="2"/>
          </p:cNvCxnSpPr>
          <p:nvPr/>
        </p:nvCxnSpPr>
        <p:spPr>
          <a:xfrm flipV="1">
            <a:off x="9047912" y="2021439"/>
            <a:ext cx="1130353" cy="502173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id="{666368CB-0A43-C143-A109-45334D924B59}"/>
              </a:ext>
            </a:extLst>
          </p:cNvPr>
          <p:cNvCxnSpPr>
            <a:cxnSpLocks/>
            <a:stCxn id="16" idx="2"/>
            <a:endCxn id="14" idx="6"/>
          </p:cNvCxnSpPr>
          <p:nvPr/>
        </p:nvCxnSpPr>
        <p:spPr>
          <a:xfrm flipH="1" flipV="1">
            <a:off x="9882027" y="4005297"/>
            <a:ext cx="721756" cy="196154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Прямая со стрелкой 53">
            <a:extLst>
              <a:ext uri="{FF2B5EF4-FFF2-40B4-BE49-F238E27FC236}">
                <a16:creationId xmlns:a16="http://schemas.microsoft.com/office/drawing/2014/main" id="{9D663692-BCED-7947-8482-F75B5EFFA149}"/>
              </a:ext>
            </a:extLst>
          </p:cNvPr>
          <p:cNvCxnSpPr>
            <a:cxnSpLocks/>
            <a:stCxn id="16" idx="0"/>
            <a:endCxn id="12" idx="4"/>
          </p:cNvCxnSpPr>
          <p:nvPr/>
        </p:nvCxnSpPr>
        <p:spPr>
          <a:xfrm flipH="1" flipV="1">
            <a:off x="10512176" y="2334801"/>
            <a:ext cx="425518" cy="1553288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Прямая со стрелкой 56">
            <a:extLst>
              <a:ext uri="{FF2B5EF4-FFF2-40B4-BE49-F238E27FC236}">
                <a16:creationId xmlns:a16="http://schemas.microsoft.com/office/drawing/2014/main" id="{F3A9E98C-0DAE-BE4D-926D-B7882712F6A0}"/>
              </a:ext>
            </a:extLst>
          </p:cNvPr>
          <p:cNvCxnSpPr>
            <a:cxnSpLocks/>
            <a:stCxn id="13" idx="6"/>
            <a:endCxn id="15" idx="2"/>
          </p:cNvCxnSpPr>
          <p:nvPr/>
        </p:nvCxnSpPr>
        <p:spPr>
          <a:xfrm>
            <a:off x="9145712" y="2745192"/>
            <a:ext cx="1881881" cy="126435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0" name="Прямая со стрелкой 59">
            <a:extLst>
              <a:ext uri="{FF2B5EF4-FFF2-40B4-BE49-F238E27FC236}">
                <a16:creationId xmlns:a16="http://schemas.microsoft.com/office/drawing/2014/main" id="{9F8178F8-E940-064B-BAAC-0393A9AC2F0E}"/>
              </a:ext>
            </a:extLst>
          </p:cNvPr>
          <p:cNvCxnSpPr>
            <a:cxnSpLocks/>
            <a:stCxn id="14" idx="7"/>
            <a:endCxn id="12" idx="3"/>
          </p:cNvCxnSpPr>
          <p:nvPr/>
        </p:nvCxnSpPr>
        <p:spPr>
          <a:xfrm flipV="1">
            <a:off x="9784227" y="2243019"/>
            <a:ext cx="491838" cy="1540698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Прямая со стрелкой 62">
            <a:extLst>
              <a:ext uri="{FF2B5EF4-FFF2-40B4-BE49-F238E27FC236}">
                <a16:creationId xmlns:a16="http://schemas.microsoft.com/office/drawing/2014/main" id="{04021846-C38A-B94C-8CB3-0B1D364876A8}"/>
              </a:ext>
            </a:extLst>
          </p:cNvPr>
          <p:cNvCxnSpPr>
            <a:cxnSpLocks/>
            <a:stCxn id="13" idx="5"/>
            <a:endCxn id="16" idx="1"/>
          </p:cNvCxnSpPr>
          <p:nvPr/>
        </p:nvCxnSpPr>
        <p:spPr>
          <a:xfrm>
            <a:off x="9047912" y="2966772"/>
            <a:ext cx="1653671" cy="1013099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6365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425823-A62A-A64C-8464-CA6D46E29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7B9826-BE6C-934A-8740-45B395714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365125"/>
            <a:ext cx="11243734" cy="1325563"/>
          </a:xfrm>
        </p:spPr>
        <p:txBody>
          <a:bodyPr/>
          <a:lstStyle/>
          <a:p>
            <a:pPr algn="ctr"/>
            <a:r>
              <a:rPr lang="en-US" b="1" dirty="0" smtClean="0"/>
              <a:t>2. </a:t>
            </a:r>
            <a:r>
              <a:rPr lang="ru-RU" b="1" dirty="0" smtClean="0"/>
              <a:t>Ш</a:t>
            </a:r>
            <a:r>
              <a:rPr lang="ru-RU" b="1" dirty="0" smtClean="0"/>
              <a:t>ина данных </a:t>
            </a:r>
            <a:r>
              <a:rPr lang="ru-RU" b="1" dirty="0"/>
              <a:t>для </a:t>
            </a:r>
            <a:r>
              <a:rPr lang="ru-RU" b="1" dirty="0" err="1"/>
              <a:t>микросервисов</a:t>
            </a:r>
            <a:endParaRPr lang="ru-RU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B54B89-CDFD-BA4F-ACB9-F68330CB78C7}"/>
              </a:ext>
            </a:extLst>
          </p:cNvPr>
          <p:cNvSpPr txBox="1"/>
          <p:nvPr/>
        </p:nvSpPr>
        <p:spPr>
          <a:xfrm>
            <a:off x="6815667" y="4969932"/>
            <a:ext cx="5418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3200" dirty="0"/>
              <a:t>Любите ли Вы </a:t>
            </a:r>
            <a:r>
              <a:rPr lang="ru-RU" sz="3200" dirty="0" err="1"/>
              <a:t>кафку</a:t>
            </a:r>
            <a:r>
              <a:rPr lang="ru-RU" sz="3200" dirty="0"/>
              <a:t>?</a:t>
            </a:r>
          </a:p>
          <a:p>
            <a:pPr marL="285750" indent="-285750">
              <a:buFontTx/>
              <a:buChar char="-"/>
            </a:pPr>
            <a:r>
              <a:rPr lang="ru-RU" sz="3200" dirty="0"/>
              <a:t>Да, особенно </a:t>
            </a:r>
            <a:r>
              <a:rPr lang="ru-RU" sz="3200" dirty="0" err="1"/>
              <a:t>греффевую</a:t>
            </a:r>
            <a:r>
              <a:rPr lang="ru-RU" sz="3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5950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ADEC4-EFB8-8C46-8AAB-AD3DD2AE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BBE09F-4006-8947-B5FE-3B103AD67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Программный брокер сообщений – ТРАНСПОРТ для данных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 err="1"/>
              <a:t>Быстродействие</a:t>
            </a:r>
            <a:endParaRPr lang="ru-RU" dirty="0"/>
          </a:p>
          <a:p>
            <a:r>
              <a:rPr lang="ru-RU" dirty="0"/>
              <a:t>Масштабируемость</a:t>
            </a:r>
          </a:p>
          <a:p>
            <a:r>
              <a:rPr lang="ru-RU" dirty="0"/>
              <a:t>Гарантия доставки</a:t>
            </a:r>
          </a:p>
          <a:p>
            <a:r>
              <a:rPr lang="ru-RU" dirty="0" err="1"/>
              <a:t>Распределёность</a:t>
            </a:r>
            <a:r>
              <a:rPr lang="ru-RU" dirty="0"/>
              <a:t> в </a:t>
            </a:r>
            <a:r>
              <a:rPr lang="ru-RU" dirty="0" err="1"/>
              <a:t>дизайне</a:t>
            </a:r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9628C7-62B4-B64C-8882-358BE36D5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552" y="2362200"/>
            <a:ext cx="6175746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7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880D89-B621-2246-BF8C-89BED7A86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/>
              <a:t>Топики и </a:t>
            </a:r>
            <a:r>
              <a:rPr lang="ru-RU" dirty="0" err="1"/>
              <a:t>партиции</a:t>
            </a:r>
            <a:endParaRPr lang="ru-RU" dirty="0"/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17DAE570-DC00-7C40-A9B4-FC93AEE3B274}"/>
              </a:ext>
            </a:extLst>
          </p:cNvPr>
          <p:cNvGrpSpPr/>
          <p:nvPr/>
        </p:nvGrpSpPr>
        <p:grpSpPr>
          <a:xfrm>
            <a:off x="1217418" y="2502568"/>
            <a:ext cx="9089727" cy="1915428"/>
            <a:chOff x="1217418" y="2502568"/>
            <a:chExt cx="9089727" cy="1915428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38CCF362-A432-4348-81B6-B465A7223124}"/>
                </a:ext>
              </a:extLst>
            </p:cNvPr>
            <p:cNvGrpSpPr/>
            <p:nvPr/>
          </p:nvGrpSpPr>
          <p:grpSpPr>
            <a:xfrm>
              <a:off x="2982670" y="2648414"/>
              <a:ext cx="6976542" cy="668868"/>
              <a:chOff x="922864" y="1993896"/>
              <a:chExt cx="6976542" cy="668868"/>
            </a:xfrm>
          </p:grpSpPr>
          <p:sp>
            <p:nvSpPr>
              <p:cNvPr id="7" name="Цилиндр 6">
                <a:extLst>
                  <a:ext uri="{FF2B5EF4-FFF2-40B4-BE49-F238E27FC236}">
                    <a16:creationId xmlns:a16="http://schemas.microsoft.com/office/drawing/2014/main" id="{D68518BF-9E82-1741-96F1-082A5D00F521}"/>
                  </a:ext>
                </a:extLst>
              </p:cNvPr>
              <p:cNvSpPr/>
              <p:nvPr/>
            </p:nvSpPr>
            <p:spPr>
              <a:xfrm rot="16200000">
                <a:off x="6606123" y="1369481"/>
                <a:ext cx="668867" cy="1917698"/>
              </a:xfrm>
              <a:prstGeom prst="ca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ru-RU" dirty="0"/>
                  <a:t>Сообщение 3</a:t>
                </a:r>
              </a:p>
            </p:txBody>
          </p:sp>
          <p:sp>
            <p:nvSpPr>
              <p:cNvPr id="6" name="Цилиндр 5">
                <a:extLst>
                  <a:ext uri="{FF2B5EF4-FFF2-40B4-BE49-F238E27FC236}">
                    <a16:creationId xmlns:a16="http://schemas.microsoft.com/office/drawing/2014/main" id="{548F650D-CAE8-0A4E-A6E6-4C00D27E9542}"/>
                  </a:ext>
                </a:extLst>
              </p:cNvPr>
              <p:cNvSpPr/>
              <p:nvPr/>
            </p:nvSpPr>
            <p:spPr>
              <a:xfrm rot="16200000">
                <a:off x="4861987" y="1369481"/>
                <a:ext cx="668867" cy="1917698"/>
              </a:xfrm>
              <a:prstGeom prst="ca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ru-RU" dirty="0"/>
                  <a:t>Сообщение 2</a:t>
                </a:r>
              </a:p>
            </p:txBody>
          </p:sp>
          <p:sp>
            <p:nvSpPr>
              <p:cNvPr id="4" name="Цилиндр 3">
                <a:extLst>
                  <a:ext uri="{FF2B5EF4-FFF2-40B4-BE49-F238E27FC236}">
                    <a16:creationId xmlns:a16="http://schemas.microsoft.com/office/drawing/2014/main" id="{054F453D-3888-9B48-A03C-3DF6CD23C16F}"/>
                  </a:ext>
                </a:extLst>
              </p:cNvPr>
              <p:cNvSpPr/>
              <p:nvPr/>
            </p:nvSpPr>
            <p:spPr>
              <a:xfrm rot="16200000">
                <a:off x="3117852" y="1369482"/>
                <a:ext cx="668867" cy="1917698"/>
              </a:xfrm>
              <a:prstGeom prst="ca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ru-RU" dirty="0"/>
                  <a:t>Сообщение 1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E50ADD-72B5-CF4C-8559-ABAC152C09AC}"/>
                  </a:ext>
                </a:extLst>
              </p:cNvPr>
              <p:cNvSpPr txBox="1"/>
              <p:nvPr/>
            </p:nvSpPr>
            <p:spPr>
              <a:xfrm>
                <a:off x="922864" y="2142067"/>
                <a:ext cx="13051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dirty="0" err="1"/>
                  <a:t>Партиция</a:t>
                </a:r>
                <a:r>
                  <a:rPr lang="ru-RU" dirty="0"/>
                  <a:t> 1</a:t>
                </a:r>
              </a:p>
            </p:txBody>
          </p:sp>
        </p:grpSp>
        <p:sp>
          <p:nvSpPr>
            <p:cNvPr id="12" name="Цилиндр 11">
              <a:extLst>
                <a:ext uri="{FF2B5EF4-FFF2-40B4-BE49-F238E27FC236}">
                  <a16:creationId xmlns:a16="http://schemas.microsoft.com/office/drawing/2014/main" id="{B9021D87-85D0-D84F-9311-DA74609DEA9F}"/>
                </a:ext>
              </a:extLst>
            </p:cNvPr>
            <p:cNvSpPr/>
            <p:nvPr/>
          </p:nvSpPr>
          <p:spPr>
            <a:xfrm rot="16200000">
              <a:off x="6921793" y="2980178"/>
              <a:ext cx="668867" cy="191769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/>
                <a:t>Сообщение 2</a:t>
              </a:r>
            </a:p>
          </p:txBody>
        </p:sp>
        <p:sp>
          <p:nvSpPr>
            <p:cNvPr id="13" name="Цилиндр 12">
              <a:extLst>
                <a:ext uri="{FF2B5EF4-FFF2-40B4-BE49-F238E27FC236}">
                  <a16:creationId xmlns:a16="http://schemas.microsoft.com/office/drawing/2014/main" id="{0898733F-0D02-8E4F-83E4-0E0B5D843859}"/>
                </a:ext>
              </a:extLst>
            </p:cNvPr>
            <p:cNvSpPr/>
            <p:nvPr/>
          </p:nvSpPr>
          <p:spPr>
            <a:xfrm rot="16200000">
              <a:off x="5177658" y="2980179"/>
              <a:ext cx="668867" cy="191769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/>
                <a:t>Сообщение 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E54A356-D28A-244D-9641-53143B9CB4A5}"/>
                </a:ext>
              </a:extLst>
            </p:cNvPr>
            <p:cNvSpPr txBox="1"/>
            <p:nvPr/>
          </p:nvSpPr>
          <p:spPr>
            <a:xfrm>
              <a:off x="2982670" y="3752764"/>
              <a:ext cx="1305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 err="1"/>
                <a:t>Партиция</a:t>
              </a:r>
              <a:r>
                <a:rPr lang="ru-RU" dirty="0"/>
                <a:t> 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03AEA4-61C2-EA43-8E8E-A80549876038}"/>
                </a:ext>
              </a:extLst>
            </p:cNvPr>
            <p:cNvSpPr txBox="1"/>
            <p:nvPr/>
          </p:nvSpPr>
          <p:spPr>
            <a:xfrm>
              <a:off x="1217418" y="3275615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/>
                <a:t>Топик 1</a:t>
              </a:r>
            </a:p>
          </p:txBody>
        </p:sp>
        <p:sp>
          <p:nvSpPr>
            <p:cNvPr id="19" name="Цилиндр 18">
              <a:extLst>
                <a:ext uri="{FF2B5EF4-FFF2-40B4-BE49-F238E27FC236}">
                  <a16:creationId xmlns:a16="http://schemas.microsoft.com/office/drawing/2014/main" id="{1DDD951F-BC46-4A47-9B53-6480F8F0869F}"/>
                </a:ext>
              </a:extLst>
            </p:cNvPr>
            <p:cNvSpPr/>
            <p:nvPr/>
          </p:nvSpPr>
          <p:spPr>
            <a:xfrm rot="16200000">
              <a:off x="5389391" y="-499759"/>
              <a:ext cx="1915428" cy="7920081"/>
            </a:xfrm>
            <a:prstGeom prst="can">
              <a:avLst>
                <a:gd name="adj" fmla="val 29523"/>
              </a:avLst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/>
                <a:t>Сообщение 1</a:t>
              </a:r>
            </a:p>
          </p:txBody>
        </p:sp>
      </p:grpSp>
      <p:sp>
        <p:nvSpPr>
          <p:cNvPr id="10" name="Down Arrow 9"/>
          <p:cNvSpPr/>
          <p:nvPr/>
        </p:nvSpPr>
        <p:spPr>
          <a:xfrm>
            <a:off x="7256226" y="1977998"/>
            <a:ext cx="208230" cy="647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7007381" y="1601074"/>
            <a:ext cx="80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offset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116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loud 13"/>
          <p:cNvSpPr/>
          <p:nvPr/>
        </p:nvSpPr>
        <p:spPr>
          <a:xfrm>
            <a:off x="3505413" y="4755429"/>
            <a:ext cx="1098816" cy="760719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Сервис</a:t>
            </a:r>
            <a:endParaRPr lang="ru-RU" sz="1200" dirty="0"/>
          </a:p>
        </p:txBody>
      </p:sp>
      <p:sp>
        <p:nvSpPr>
          <p:cNvPr id="15" name="Cloud 14"/>
          <p:cNvSpPr/>
          <p:nvPr/>
        </p:nvSpPr>
        <p:spPr>
          <a:xfrm>
            <a:off x="3272010" y="3211765"/>
            <a:ext cx="1098816" cy="760719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>
                <a:solidFill>
                  <a:schemeClr val="tx1"/>
                </a:solidFill>
              </a:rPr>
              <a:t>Сервис</a:t>
            </a:r>
            <a:endParaRPr lang="ru-RU" sz="1200" dirty="0">
              <a:solidFill>
                <a:schemeClr val="tx1"/>
              </a:solidFill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3704764" y="934410"/>
            <a:ext cx="6953941" cy="5592375"/>
            <a:chOff x="2778301" y="354427"/>
            <a:chExt cx="6953941" cy="5592375"/>
          </a:xfrm>
        </p:grpSpPr>
        <p:sp>
          <p:nvSpPr>
            <p:cNvPr id="4" name="Can 3"/>
            <p:cNvSpPr/>
            <p:nvPr/>
          </p:nvSpPr>
          <p:spPr>
            <a:xfrm rot="16200000">
              <a:off x="5311586" y="1872983"/>
              <a:ext cx="253573" cy="195558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1</a:t>
              </a:r>
              <a:endParaRPr lang="ru-RU" dirty="0"/>
            </a:p>
          </p:txBody>
        </p:sp>
        <p:sp>
          <p:nvSpPr>
            <p:cNvPr id="8" name="Can 7"/>
            <p:cNvSpPr/>
            <p:nvPr/>
          </p:nvSpPr>
          <p:spPr>
            <a:xfrm rot="16200000">
              <a:off x="5311586" y="2152170"/>
              <a:ext cx="253573" cy="195558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2</a:t>
              </a:r>
              <a:endParaRPr lang="ru-RU" dirty="0"/>
            </a:p>
          </p:txBody>
        </p:sp>
        <p:sp>
          <p:nvSpPr>
            <p:cNvPr id="9" name="Can 8"/>
            <p:cNvSpPr/>
            <p:nvPr/>
          </p:nvSpPr>
          <p:spPr>
            <a:xfrm rot="16200000">
              <a:off x="5311586" y="2431357"/>
              <a:ext cx="253573" cy="195558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3</a:t>
              </a:r>
              <a:endParaRPr lang="ru-RU" dirty="0"/>
            </a:p>
          </p:txBody>
        </p:sp>
        <p:sp>
          <p:nvSpPr>
            <p:cNvPr id="10" name="Can 9"/>
            <p:cNvSpPr/>
            <p:nvPr/>
          </p:nvSpPr>
          <p:spPr>
            <a:xfrm rot="16200000">
              <a:off x="5311586" y="2710544"/>
              <a:ext cx="253573" cy="195558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4</a:t>
              </a:r>
              <a:endParaRPr lang="ru-RU" dirty="0"/>
            </a:p>
          </p:txBody>
        </p:sp>
        <p:sp>
          <p:nvSpPr>
            <p:cNvPr id="11" name="Can 10"/>
            <p:cNvSpPr/>
            <p:nvPr/>
          </p:nvSpPr>
          <p:spPr>
            <a:xfrm rot="16200000">
              <a:off x="5311586" y="2989731"/>
              <a:ext cx="253573" cy="195558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5</a:t>
              </a:r>
              <a:endParaRPr lang="ru-RU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3952470" y="1651427"/>
              <a:ext cx="2971803" cy="2957072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Apache Kafka</a:t>
              </a:r>
              <a:endParaRPr lang="ru-RU" dirty="0"/>
            </a:p>
          </p:txBody>
        </p:sp>
        <p:sp>
          <p:nvSpPr>
            <p:cNvPr id="13" name="Can 12"/>
            <p:cNvSpPr/>
            <p:nvPr/>
          </p:nvSpPr>
          <p:spPr>
            <a:xfrm>
              <a:off x="2778301" y="5420445"/>
              <a:ext cx="1247690" cy="526357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Database</a:t>
              </a:r>
              <a:endParaRPr lang="ru-RU" sz="1400" dirty="0"/>
            </a:p>
          </p:txBody>
        </p:sp>
        <p:sp>
          <p:nvSpPr>
            <p:cNvPr id="16" name="Cloud 15"/>
            <p:cNvSpPr/>
            <p:nvPr/>
          </p:nvSpPr>
          <p:spPr>
            <a:xfrm>
              <a:off x="4888964" y="5094515"/>
              <a:ext cx="1098816" cy="760719"/>
            </a:xfrm>
            <a:prstGeom prst="cloud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17" name="Cloud 16"/>
            <p:cNvSpPr/>
            <p:nvPr/>
          </p:nvSpPr>
          <p:spPr>
            <a:xfrm>
              <a:off x="6924273" y="4250779"/>
              <a:ext cx="1098816" cy="760719"/>
            </a:xfrm>
            <a:prstGeom prst="cloud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18" name="Cloud 17"/>
            <p:cNvSpPr/>
            <p:nvPr/>
          </p:nvSpPr>
          <p:spPr>
            <a:xfrm>
              <a:off x="7178327" y="2749603"/>
              <a:ext cx="1098816" cy="760719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19" name="Cloud 18"/>
            <p:cNvSpPr/>
            <p:nvPr/>
          </p:nvSpPr>
          <p:spPr>
            <a:xfrm>
              <a:off x="7338246" y="1557938"/>
              <a:ext cx="1098816" cy="760719"/>
            </a:xfrm>
            <a:prstGeom prst="cloud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20" name="Cloud 19"/>
            <p:cNvSpPr/>
            <p:nvPr/>
          </p:nvSpPr>
          <p:spPr>
            <a:xfrm>
              <a:off x="5317350" y="354427"/>
              <a:ext cx="1098816" cy="760719"/>
            </a:xfrm>
            <a:prstGeom prst="cloud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>
                  <a:solidFill>
                    <a:schemeClr val="tx1"/>
                  </a:solidFill>
                </a:rPr>
                <a:t>Сервис</a:t>
              </a:r>
              <a:endParaRPr lang="ru-RU" sz="1200" dirty="0">
                <a:solidFill>
                  <a:schemeClr val="tx1"/>
                </a:solidFill>
              </a:endParaRPr>
            </a:p>
          </p:txBody>
        </p:sp>
        <p:sp>
          <p:nvSpPr>
            <p:cNvPr id="21" name="Cloud 20"/>
            <p:cNvSpPr/>
            <p:nvPr/>
          </p:nvSpPr>
          <p:spPr>
            <a:xfrm>
              <a:off x="2793143" y="1177578"/>
              <a:ext cx="1098816" cy="760719"/>
            </a:xfrm>
            <a:prstGeom prst="cloud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22" name="Cloud 21"/>
            <p:cNvSpPr/>
            <p:nvPr/>
          </p:nvSpPr>
          <p:spPr>
            <a:xfrm>
              <a:off x="8633426" y="3129962"/>
              <a:ext cx="1098816" cy="760719"/>
            </a:xfrm>
            <a:prstGeom prst="cloud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sp>
          <p:nvSpPr>
            <p:cNvPr id="23" name="Cloud 22"/>
            <p:cNvSpPr/>
            <p:nvPr/>
          </p:nvSpPr>
          <p:spPr>
            <a:xfrm>
              <a:off x="8630018" y="2268071"/>
              <a:ext cx="1098816" cy="760719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200" dirty="0" smtClean="0"/>
                <a:t>Сервис</a:t>
              </a:r>
              <a:endParaRPr lang="ru-RU" sz="1200" dirty="0"/>
            </a:p>
          </p:txBody>
        </p:sp>
        <p:cxnSp>
          <p:nvCxnSpPr>
            <p:cNvPr id="25" name="Straight Arrow Connector 24"/>
            <p:cNvCxnSpPr>
              <a:stCxn id="23" idx="2"/>
              <a:endCxn id="18" idx="0"/>
            </p:cNvCxnSpPr>
            <p:nvPr/>
          </p:nvCxnSpPr>
          <p:spPr>
            <a:xfrm flipH="1">
              <a:off x="8276227" y="2648431"/>
              <a:ext cx="357199" cy="48153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22" idx="2"/>
              <a:endCxn id="18" idx="0"/>
            </p:cNvCxnSpPr>
            <p:nvPr/>
          </p:nvCxnSpPr>
          <p:spPr>
            <a:xfrm flipH="1" flipV="1">
              <a:off x="8276227" y="3129963"/>
              <a:ext cx="360607" cy="38035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18" idx="2"/>
              <a:endCxn id="12" idx="6"/>
            </p:cNvCxnSpPr>
            <p:nvPr/>
          </p:nvCxnSpPr>
          <p:spPr>
            <a:xfrm flipH="1">
              <a:off x="6924273" y="3129963"/>
              <a:ext cx="257462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9" idx="2"/>
              <a:endCxn id="12" idx="7"/>
            </p:cNvCxnSpPr>
            <p:nvPr/>
          </p:nvCxnSpPr>
          <p:spPr>
            <a:xfrm flipH="1">
              <a:off x="6489063" y="1938298"/>
              <a:ext cx="852591" cy="14618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0" idx="1"/>
              <a:endCxn id="12" idx="0"/>
            </p:cNvCxnSpPr>
            <p:nvPr/>
          </p:nvCxnSpPr>
          <p:spPr>
            <a:xfrm flipH="1">
              <a:off x="5438372" y="1114336"/>
              <a:ext cx="428386" cy="53709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21" idx="0"/>
              <a:endCxn id="12" idx="1"/>
            </p:cNvCxnSpPr>
            <p:nvPr/>
          </p:nvCxnSpPr>
          <p:spPr>
            <a:xfrm>
              <a:off x="3891043" y="1557938"/>
              <a:ext cx="496637" cy="52654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15" idx="0"/>
              <a:endCxn id="12" idx="2"/>
            </p:cNvCxnSpPr>
            <p:nvPr/>
          </p:nvCxnSpPr>
          <p:spPr>
            <a:xfrm>
              <a:off x="3443447" y="3012142"/>
              <a:ext cx="509023" cy="11782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14" idx="0"/>
              <a:endCxn id="12" idx="3"/>
            </p:cNvCxnSpPr>
            <p:nvPr/>
          </p:nvCxnSpPr>
          <p:spPr>
            <a:xfrm flipV="1">
              <a:off x="3676850" y="4175446"/>
              <a:ext cx="710830" cy="38036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13" idx="1"/>
              <a:endCxn id="14" idx="1"/>
            </p:cNvCxnSpPr>
            <p:nvPr/>
          </p:nvCxnSpPr>
          <p:spPr>
            <a:xfrm flipH="1" flipV="1">
              <a:off x="3128358" y="4935355"/>
              <a:ext cx="273788" cy="48509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16" idx="3"/>
              <a:endCxn id="12" idx="4"/>
            </p:cNvCxnSpPr>
            <p:nvPr/>
          </p:nvCxnSpPr>
          <p:spPr>
            <a:xfrm flipV="1">
              <a:off x="5438372" y="4608499"/>
              <a:ext cx="0" cy="52951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17" idx="2"/>
              <a:endCxn id="12" idx="5"/>
            </p:cNvCxnSpPr>
            <p:nvPr/>
          </p:nvCxnSpPr>
          <p:spPr>
            <a:xfrm flipH="1" flipV="1">
              <a:off x="6489063" y="4175446"/>
              <a:ext cx="438618" cy="45569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/>
          <p:cNvSpPr txBox="1"/>
          <p:nvPr/>
        </p:nvSpPr>
        <p:spPr>
          <a:xfrm>
            <a:off x="238205" y="238205"/>
            <a:ext cx="11310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Взаимодействие сервисов через общую шину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09663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46F879-FCAF-4449-A508-1BFC4A796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4152"/>
          </a:xfrm>
        </p:spPr>
        <p:txBody>
          <a:bodyPr/>
          <a:lstStyle/>
          <a:p>
            <a:r>
              <a:rPr lang="ru-RU" dirty="0" smtClean="0"/>
              <a:t>Чем </a:t>
            </a:r>
            <a:r>
              <a:rPr lang="en-US" dirty="0" smtClean="0"/>
              <a:t>Kafka </a:t>
            </a:r>
            <a:r>
              <a:rPr lang="ru-RU" dirty="0" smtClean="0"/>
              <a:t>лучше других очередей?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484EA2C-EB45-664C-8045-F38C9FF84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746" y="1436966"/>
            <a:ext cx="8835908" cy="553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1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C9A12E-3380-FE46-A79B-690ADDC3C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Наборы архитектурных </a:t>
            </a:r>
            <a:r>
              <a:rPr lang="ru-RU" dirty="0" smtClean="0"/>
              <a:t>шаблонов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B576F-65D1-4446-A4CA-64961F66E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Publisher/Subscriber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Маршрутизатор и трансформатор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Хранилище </a:t>
            </a:r>
            <a:r>
              <a:rPr lang="ru-RU" dirty="0" smtClean="0"/>
              <a:t>данных (</a:t>
            </a:r>
            <a:r>
              <a:rPr lang="en-US" dirty="0" err="1" smtClean="0"/>
              <a:t>Datalake</a:t>
            </a:r>
            <a:r>
              <a:rPr lang="ru-RU" dirty="0" smtClean="0"/>
              <a:t>)</a:t>
            </a: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Асинхронная работа </a:t>
            </a:r>
            <a:r>
              <a:rPr lang="ru-RU" dirty="0" smtClean="0"/>
              <a:t>сервисов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Сервис хранения и разбора </a:t>
            </a:r>
            <a:r>
              <a:rPr lang="ru-RU" dirty="0" smtClean="0"/>
              <a:t>ошибок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Сервис сбора </a:t>
            </a:r>
            <a:r>
              <a:rPr lang="ru-RU" dirty="0" smtClean="0"/>
              <a:t>логов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283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1A23C1-9E8D-3949-839C-9DE66D68C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Шаблон </a:t>
            </a:r>
            <a:r>
              <a:rPr lang="en-US" dirty="0" smtClean="0"/>
              <a:t>Publisher/Subscriber</a:t>
            </a:r>
            <a:endParaRPr lang="ru-RU" dirty="0"/>
          </a:p>
        </p:txBody>
      </p:sp>
      <p:grpSp>
        <p:nvGrpSpPr>
          <p:cNvPr id="34" name="Group 33"/>
          <p:cNvGrpSpPr/>
          <p:nvPr/>
        </p:nvGrpSpPr>
        <p:grpSpPr>
          <a:xfrm>
            <a:off x="2297686" y="2449089"/>
            <a:ext cx="6931004" cy="2779103"/>
            <a:chOff x="2297686" y="2449089"/>
            <a:chExt cx="6931004" cy="2779103"/>
          </a:xfrm>
        </p:grpSpPr>
        <p:sp>
          <p:nvSpPr>
            <p:cNvPr id="3" name="Can 2"/>
            <p:cNvSpPr/>
            <p:nvPr/>
          </p:nvSpPr>
          <p:spPr>
            <a:xfrm rot="16200000">
              <a:off x="5490405" y="1710851"/>
              <a:ext cx="430306" cy="235899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для заявок</a:t>
              </a:r>
              <a:endParaRPr lang="ru-RU" dirty="0"/>
            </a:p>
          </p:txBody>
        </p:sp>
        <p:sp>
          <p:nvSpPr>
            <p:cNvPr id="4" name="Can 3"/>
            <p:cNvSpPr/>
            <p:nvPr/>
          </p:nvSpPr>
          <p:spPr>
            <a:xfrm rot="16200000">
              <a:off x="5490405" y="2616286"/>
              <a:ext cx="430306" cy="235899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ru-RU" dirty="0" smtClean="0"/>
                <a:t>Топик для результата</a:t>
              </a:r>
              <a:endParaRPr lang="ru-RU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2297686" y="2615966"/>
              <a:ext cx="1652067" cy="54876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 1</a:t>
              </a:r>
              <a:endParaRPr lang="ru-RU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7576623" y="2587471"/>
              <a:ext cx="1652067" cy="60799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 2</a:t>
              </a:r>
              <a:endParaRPr lang="ru-RU" dirty="0"/>
            </a:p>
          </p:txBody>
        </p:sp>
        <p:cxnSp>
          <p:nvCxnSpPr>
            <p:cNvPr id="12" name="Straight Arrow Connector 11"/>
            <p:cNvCxnSpPr>
              <a:stCxn id="5" idx="6"/>
              <a:endCxn id="3" idx="1"/>
            </p:cNvCxnSpPr>
            <p:nvPr/>
          </p:nvCxnSpPr>
          <p:spPr>
            <a:xfrm>
              <a:off x="3949753" y="2890350"/>
              <a:ext cx="57630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3" idx="3"/>
              <a:endCxn id="6" idx="2"/>
            </p:cNvCxnSpPr>
            <p:nvPr/>
          </p:nvCxnSpPr>
          <p:spPr>
            <a:xfrm>
              <a:off x="6885058" y="2890350"/>
              <a:ext cx="691565" cy="11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6" idx="3"/>
              <a:endCxn id="4" idx="3"/>
            </p:cNvCxnSpPr>
            <p:nvPr/>
          </p:nvCxnSpPr>
          <p:spPr>
            <a:xfrm flipH="1">
              <a:off x="6885058" y="3106430"/>
              <a:ext cx="933505" cy="6893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4" idx="1"/>
              <a:endCxn id="5" idx="5"/>
            </p:cNvCxnSpPr>
            <p:nvPr/>
          </p:nvCxnSpPr>
          <p:spPr>
            <a:xfrm flipH="1" flipV="1">
              <a:off x="3707813" y="3084368"/>
              <a:ext cx="818246" cy="7114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n 21"/>
            <p:cNvSpPr/>
            <p:nvPr/>
          </p:nvSpPr>
          <p:spPr>
            <a:xfrm>
              <a:off x="4526059" y="4751581"/>
              <a:ext cx="2358999" cy="47661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Данные</a:t>
              </a:r>
              <a:endParaRPr lang="ru-RU" dirty="0"/>
            </a:p>
          </p:txBody>
        </p:sp>
        <p:cxnSp>
          <p:nvCxnSpPr>
            <p:cNvPr id="24" name="Straight Arrow Connector 23"/>
            <p:cNvCxnSpPr>
              <a:stCxn id="6" idx="3"/>
              <a:endCxn id="22" idx="4"/>
            </p:cNvCxnSpPr>
            <p:nvPr/>
          </p:nvCxnSpPr>
          <p:spPr>
            <a:xfrm flipH="1">
              <a:off x="6885058" y="3106430"/>
              <a:ext cx="933505" cy="18834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5" idx="4"/>
              <a:endCxn id="22" idx="2"/>
            </p:cNvCxnSpPr>
            <p:nvPr/>
          </p:nvCxnSpPr>
          <p:spPr>
            <a:xfrm>
              <a:off x="3123720" y="3164733"/>
              <a:ext cx="1402339" cy="182515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98580" y="2449089"/>
              <a:ext cx="2797521" cy="178353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81057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C2F399-A18B-6E4B-8E79-5C82301F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600" dirty="0"/>
              <a:t>Шаблон Маршрутизатор и трансформатор данных</a:t>
            </a:r>
          </a:p>
        </p:txBody>
      </p:sp>
      <p:sp>
        <p:nvSpPr>
          <p:cNvPr id="5" name="Can 4"/>
          <p:cNvSpPr/>
          <p:nvPr/>
        </p:nvSpPr>
        <p:spPr>
          <a:xfrm rot="16200000">
            <a:off x="4900657" y="2300600"/>
            <a:ext cx="430306" cy="11795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Топик 1 </a:t>
            </a:r>
            <a:endParaRPr lang="ru-RU" dirty="0"/>
          </a:p>
        </p:txBody>
      </p:sp>
      <p:sp>
        <p:nvSpPr>
          <p:cNvPr id="6" name="Can 5"/>
          <p:cNvSpPr/>
          <p:nvPr/>
        </p:nvSpPr>
        <p:spPr>
          <a:xfrm rot="16200000">
            <a:off x="5952471" y="3698780"/>
            <a:ext cx="430306" cy="143487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Топик 2</a:t>
            </a:r>
            <a:endParaRPr lang="ru-RU" dirty="0"/>
          </a:p>
        </p:txBody>
      </p:sp>
      <p:sp>
        <p:nvSpPr>
          <p:cNvPr id="7" name="Oval 6"/>
          <p:cNvSpPr/>
          <p:nvPr/>
        </p:nvSpPr>
        <p:spPr>
          <a:xfrm>
            <a:off x="2309485" y="2627912"/>
            <a:ext cx="1652067" cy="548767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 1</a:t>
            </a:r>
            <a:endParaRPr lang="ru-RU" dirty="0"/>
          </a:p>
        </p:txBody>
      </p:sp>
      <p:sp>
        <p:nvSpPr>
          <p:cNvPr id="8" name="Oval 7"/>
          <p:cNvSpPr/>
          <p:nvPr/>
        </p:nvSpPr>
        <p:spPr>
          <a:xfrm>
            <a:off x="8341219" y="4113903"/>
            <a:ext cx="1652067" cy="60799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 2</a:t>
            </a:r>
            <a:endParaRPr lang="ru-RU" dirty="0"/>
          </a:p>
        </p:txBody>
      </p:sp>
      <p:cxnSp>
        <p:nvCxnSpPr>
          <p:cNvPr id="9" name="Straight Arrow Connector 8"/>
          <p:cNvCxnSpPr>
            <a:stCxn id="7" idx="6"/>
            <a:endCxn id="5" idx="1"/>
          </p:cNvCxnSpPr>
          <p:nvPr/>
        </p:nvCxnSpPr>
        <p:spPr>
          <a:xfrm flipV="1">
            <a:off x="3961552" y="2890351"/>
            <a:ext cx="564508" cy="1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298580" y="2449089"/>
            <a:ext cx="2797521" cy="3155006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Oval 22"/>
          <p:cNvSpPr/>
          <p:nvPr/>
        </p:nvSpPr>
        <p:spPr>
          <a:xfrm>
            <a:off x="7649054" y="4812523"/>
            <a:ext cx="1652067" cy="60799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 3</a:t>
            </a:r>
            <a:endParaRPr lang="ru-RU" dirty="0"/>
          </a:p>
        </p:txBody>
      </p:sp>
      <p:sp>
        <p:nvSpPr>
          <p:cNvPr id="26" name="Can 25"/>
          <p:cNvSpPr/>
          <p:nvPr/>
        </p:nvSpPr>
        <p:spPr>
          <a:xfrm rot="16200000">
            <a:off x="5952471" y="4400296"/>
            <a:ext cx="430306" cy="143487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Топик 3</a:t>
            </a:r>
            <a:endParaRPr lang="ru-RU" dirty="0"/>
          </a:p>
        </p:txBody>
      </p:sp>
      <p:cxnSp>
        <p:nvCxnSpPr>
          <p:cNvPr id="34" name="Straight Connector 33"/>
          <p:cNvCxnSpPr>
            <a:stCxn id="5" idx="2"/>
          </p:cNvCxnSpPr>
          <p:nvPr/>
        </p:nvCxnSpPr>
        <p:spPr>
          <a:xfrm>
            <a:off x="5115811" y="3105504"/>
            <a:ext cx="26557" cy="2000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26" idx="1"/>
          </p:cNvCxnSpPr>
          <p:nvPr/>
        </p:nvCxnSpPr>
        <p:spPr>
          <a:xfrm>
            <a:off x="5142368" y="5106154"/>
            <a:ext cx="307821" cy="11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6" idx="1"/>
          </p:cNvCxnSpPr>
          <p:nvPr/>
        </p:nvCxnSpPr>
        <p:spPr>
          <a:xfrm>
            <a:off x="5142368" y="4404636"/>
            <a:ext cx="307821" cy="11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" idx="3"/>
            <a:endCxn id="8" idx="2"/>
          </p:cNvCxnSpPr>
          <p:nvPr/>
        </p:nvCxnSpPr>
        <p:spPr>
          <a:xfrm>
            <a:off x="6885059" y="4416215"/>
            <a:ext cx="1456160" cy="1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6" idx="3"/>
            <a:endCxn id="23" idx="2"/>
          </p:cNvCxnSpPr>
          <p:nvPr/>
        </p:nvCxnSpPr>
        <p:spPr>
          <a:xfrm flipV="1">
            <a:off x="6885059" y="5116522"/>
            <a:ext cx="763995" cy="1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loud 44"/>
          <p:cNvSpPr/>
          <p:nvPr/>
        </p:nvSpPr>
        <p:spPr>
          <a:xfrm>
            <a:off x="4680304" y="3420460"/>
            <a:ext cx="871011" cy="54320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ETL</a:t>
            </a:r>
            <a:endParaRPr lang="ru-RU" dirty="0"/>
          </a:p>
        </p:txBody>
      </p:sp>
      <p:sp>
        <p:nvSpPr>
          <p:cNvPr id="46" name="TextBox 45"/>
          <p:cNvSpPr txBox="1"/>
          <p:nvPr/>
        </p:nvSpPr>
        <p:spPr>
          <a:xfrm>
            <a:off x="8617160" y="6214274"/>
            <a:ext cx="3052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ETL</a:t>
            </a:r>
            <a:r>
              <a:rPr lang="ru-RU" dirty="0"/>
              <a:t> </a:t>
            </a:r>
            <a:r>
              <a:rPr lang="ru-RU" dirty="0" smtClean="0"/>
              <a:t>–</a:t>
            </a:r>
            <a:r>
              <a:rPr lang="en-US" dirty="0" smtClean="0"/>
              <a:t> </a:t>
            </a:r>
            <a:r>
              <a:rPr lang="ru-RU" dirty="0" err="1" smtClean="0"/>
              <a:t>Extract</a:t>
            </a:r>
            <a:r>
              <a:rPr lang="ru-RU" dirty="0"/>
              <a:t>, </a:t>
            </a:r>
            <a:r>
              <a:rPr lang="ru-RU" dirty="0" err="1"/>
              <a:t>Transform</a:t>
            </a:r>
            <a:r>
              <a:rPr lang="ru-RU" dirty="0"/>
              <a:t>, </a:t>
            </a:r>
            <a:r>
              <a:rPr lang="ru-RU" dirty="0" err="1"/>
              <a:t>Load</a:t>
            </a:r>
            <a:r>
              <a:rPr lang="ru-RU" dirty="0"/>
              <a:t>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948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18F46-2192-D344-B624-7AB2D387C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Шаблон Хранилище </a:t>
            </a:r>
            <a:r>
              <a:rPr lang="ru-RU" dirty="0" smtClean="0"/>
              <a:t>данных </a:t>
            </a:r>
            <a:r>
              <a:rPr lang="en-US" dirty="0" err="1" smtClean="0"/>
              <a:t>Datalake</a:t>
            </a:r>
            <a:endParaRPr lang="ru-RU" dirty="0"/>
          </a:p>
        </p:txBody>
      </p:sp>
      <p:sp>
        <p:nvSpPr>
          <p:cNvPr id="4" name="Can 3"/>
          <p:cNvSpPr/>
          <p:nvPr/>
        </p:nvSpPr>
        <p:spPr>
          <a:xfrm rot="16200000">
            <a:off x="4319127" y="2394765"/>
            <a:ext cx="430306" cy="11795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Топик 1 </a:t>
            </a:r>
            <a:endParaRPr lang="ru-RU" dirty="0"/>
          </a:p>
        </p:txBody>
      </p:sp>
      <p:sp>
        <p:nvSpPr>
          <p:cNvPr id="5" name="Can 4"/>
          <p:cNvSpPr/>
          <p:nvPr/>
        </p:nvSpPr>
        <p:spPr>
          <a:xfrm rot="16200000">
            <a:off x="5283775" y="3880111"/>
            <a:ext cx="430306" cy="126053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Топик 2</a:t>
            </a:r>
            <a:endParaRPr lang="ru-RU" dirty="0"/>
          </a:p>
        </p:txBody>
      </p:sp>
      <p:sp>
        <p:nvSpPr>
          <p:cNvPr id="6" name="Oval 5"/>
          <p:cNvSpPr/>
          <p:nvPr/>
        </p:nvSpPr>
        <p:spPr>
          <a:xfrm>
            <a:off x="1727955" y="2722077"/>
            <a:ext cx="1652067" cy="548767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 1</a:t>
            </a:r>
            <a:endParaRPr lang="ru-RU" dirty="0"/>
          </a:p>
        </p:txBody>
      </p:sp>
      <p:sp>
        <p:nvSpPr>
          <p:cNvPr id="7" name="Oval 6"/>
          <p:cNvSpPr/>
          <p:nvPr/>
        </p:nvSpPr>
        <p:spPr>
          <a:xfrm>
            <a:off x="6719722" y="4208068"/>
            <a:ext cx="1652067" cy="60799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 хранения</a:t>
            </a:r>
            <a:endParaRPr lang="ru-RU" dirty="0"/>
          </a:p>
        </p:txBody>
      </p:sp>
      <p:cxnSp>
        <p:nvCxnSpPr>
          <p:cNvPr id="8" name="Straight Arrow Connector 7"/>
          <p:cNvCxnSpPr>
            <a:stCxn id="6" idx="6"/>
            <a:endCxn id="4" idx="1"/>
          </p:cNvCxnSpPr>
          <p:nvPr/>
        </p:nvCxnSpPr>
        <p:spPr>
          <a:xfrm flipV="1">
            <a:off x="3380022" y="2984516"/>
            <a:ext cx="564508" cy="1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717050" y="2543254"/>
            <a:ext cx="2797521" cy="2439782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Straight Connector 11"/>
          <p:cNvCxnSpPr>
            <a:stCxn id="4" idx="2"/>
          </p:cNvCxnSpPr>
          <p:nvPr/>
        </p:nvCxnSpPr>
        <p:spPr>
          <a:xfrm>
            <a:off x="4534281" y="3199669"/>
            <a:ext cx="17421" cy="13123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551702" y="4498458"/>
            <a:ext cx="316957" cy="11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7" idx="2"/>
          </p:cNvCxnSpPr>
          <p:nvPr/>
        </p:nvCxnSpPr>
        <p:spPr>
          <a:xfrm>
            <a:off x="6129197" y="4510380"/>
            <a:ext cx="590525" cy="1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n 17"/>
          <p:cNvSpPr/>
          <p:nvPr/>
        </p:nvSpPr>
        <p:spPr>
          <a:xfrm>
            <a:off x="8716382" y="3949148"/>
            <a:ext cx="1385180" cy="112805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Хранилище данных</a:t>
            </a:r>
            <a:endParaRPr lang="ru-RU" dirty="0"/>
          </a:p>
        </p:txBody>
      </p:sp>
      <p:cxnSp>
        <p:nvCxnSpPr>
          <p:cNvPr id="22" name="Straight Arrow Connector 21"/>
          <p:cNvCxnSpPr>
            <a:stCxn id="7" idx="6"/>
            <a:endCxn id="18" idx="2"/>
          </p:cNvCxnSpPr>
          <p:nvPr/>
        </p:nvCxnSpPr>
        <p:spPr>
          <a:xfrm>
            <a:off x="8371789" y="4512067"/>
            <a:ext cx="344593" cy="1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4" idx="3"/>
            <a:endCxn id="26" idx="2"/>
          </p:cNvCxnSpPr>
          <p:nvPr/>
        </p:nvCxnSpPr>
        <p:spPr>
          <a:xfrm>
            <a:off x="5124031" y="2984516"/>
            <a:ext cx="1689597" cy="8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loud 25"/>
          <p:cNvSpPr/>
          <p:nvPr/>
        </p:nvSpPr>
        <p:spPr>
          <a:xfrm>
            <a:off x="6808208" y="2358967"/>
            <a:ext cx="1747319" cy="1268191"/>
          </a:xfrm>
          <a:prstGeom prst="cloud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59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Вопросы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7013417" y="5374998"/>
            <a:ext cx="5178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“author”: “</a:t>
            </a:r>
            <a:r>
              <a:rPr lang="ru-RU" dirty="0" smtClean="0"/>
              <a:t>Дмитрий Носов</a:t>
            </a:r>
            <a:r>
              <a:rPr lang="en-US" dirty="0" smtClean="0"/>
              <a:t>”,</a:t>
            </a:r>
            <a:endParaRPr lang="ru-RU" dirty="0" smtClean="0"/>
          </a:p>
          <a:p>
            <a:r>
              <a:rPr lang="en-US" dirty="0" smtClean="0"/>
              <a:t>  “email”: </a:t>
            </a:r>
            <a:r>
              <a:rPr lang="en-US" smtClean="0"/>
              <a:t>“</a:t>
            </a:r>
            <a:r>
              <a:rPr lang="en-US" smtClean="0">
                <a:hlinkClick r:id="rId2"/>
              </a:rPr>
              <a:t>Dmitry.Nosov@paragon-software.com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}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109172" y="1817887"/>
            <a:ext cx="197365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/>
              <a:t>?</a:t>
            </a:r>
            <a:endParaRPr lang="ru-RU" sz="16600" dirty="0"/>
          </a:p>
        </p:txBody>
      </p:sp>
    </p:spTree>
    <p:extLst>
      <p:ext uri="{BB962C8B-B14F-4D97-AF65-F5344CB8AC3E}">
        <p14:creationId xmlns:p14="http://schemas.microsoft.com/office/powerpoint/2010/main" val="37690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9991E9-5210-D848-9A41-3EBD6BDA3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1. </a:t>
            </a:r>
            <a:r>
              <a:rPr lang="ru-RU" b="1" dirty="0"/>
              <a:t>Архитектура сервисов</a:t>
            </a:r>
          </a:p>
        </p:txBody>
      </p:sp>
      <p:sp>
        <p:nvSpPr>
          <p:cNvPr id="3" name="Место для объекта 2">
            <a:extLst>
              <a:ext uri="{FF2B5EF4-FFF2-40B4-BE49-F238E27FC236}">
                <a16:creationId xmlns:a16="http://schemas.microsoft.com/office/drawing/2014/main" id="{ABBC5929-C8F4-CD4D-9B0C-44B86734F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Определение </a:t>
            </a:r>
            <a:r>
              <a:rPr lang="ru-RU" dirty="0" err="1" smtClean="0"/>
              <a:t>микросервиса</a:t>
            </a:r>
            <a:endParaRPr lang="ru-RU" dirty="0" smtClean="0"/>
          </a:p>
          <a:p>
            <a:r>
              <a:rPr lang="ru-RU" dirty="0" smtClean="0"/>
              <a:t>Масштабируемость</a:t>
            </a:r>
          </a:p>
          <a:p>
            <a:r>
              <a:rPr lang="ru-RU" dirty="0" smtClean="0"/>
              <a:t>Устойчивость (Отсутствие одной точки отказа)</a:t>
            </a:r>
          </a:p>
          <a:p>
            <a:r>
              <a:rPr lang="ru-RU" dirty="0" smtClean="0"/>
              <a:t>Гибкость </a:t>
            </a:r>
          </a:p>
          <a:p>
            <a:r>
              <a:rPr lang="ru-RU" dirty="0" err="1" smtClean="0"/>
              <a:t>Оркестрация</a:t>
            </a:r>
            <a:r>
              <a:rPr lang="ru-RU" dirty="0" smtClean="0"/>
              <a:t>, автоматический </a:t>
            </a:r>
            <a:r>
              <a:rPr lang="ru-RU" dirty="0" err="1" smtClean="0"/>
              <a:t>деплой</a:t>
            </a:r>
            <a:r>
              <a:rPr lang="ru-RU" dirty="0" smtClean="0"/>
              <a:t> (</a:t>
            </a:r>
            <a:r>
              <a:rPr lang="en-US" dirty="0"/>
              <a:t>Continuous Integration</a:t>
            </a:r>
            <a:r>
              <a:rPr lang="ru-RU" dirty="0" smtClean="0"/>
              <a:t>)</a:t>
            </a:r>
            <a:r>
              <a:rPr lang="en-US" dirty="0" smtClean="0"/>
              <a:t> </a:t>
            </a:r>
            <a:endParaRPr lang="ru-RU" dirty="0" smtClean="0"/>
          </a:p>
          <a:p>
            <a:r>
              <a:rPr lang="ru-RU" dirty="0" smtClean="0"/>
              <a:t>Мониторинг</a:t>
            </a:r>
            <a:endParaRPr lang="en-US" dirty="0" smtClean="0"/>
          </a:p>
          <a:p>
            <a:r>
              <a:rPr lang="ru-RU" dirty="0" err="1" smtClean="0"/>
              <a:t>Логирование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795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 err="1" smtClean="0"/>
              <a:t>микросервиса</a:t>
            </a:r>
            <a:endParaRPr lang="ru-RU" dirty="0"/>
          </a:p>
        </p:txBody>
      </p:sp>
      <p:grpSp>
        <p:nvGrpSpPr>
          <p:cNvPr id="51" name="Group 50"/>
          <p:cNvGrpSpPr/>
          <p:nvPr/>
        </p:nvGrpSpPr>
        <p:grpSpPr>
          <a:xfrm>
            <a:off x="2362954" y="1723834"/>
            <a:ext cx="7423842" cy="4873794"/>
            <a:chOff x="2362954" y="1723834"/>
            <a:chExt cx="7423842" cy="4873794"/>
          </a:xfrm>
        </p:grpSpPr>
        <p:sp>
          <p:nvSpPr>
            <p:cNvPr id="4" name="Cloud 3"/>
            <p:cNvSpPr/>
            <p:nvPr/>
          </p:nvSpPr>
          <p:spPr>
            <a:xfrm>
              <a:off x="2362954" y="1723835"/>
              <a:ext cx="1751845" cy="1106206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sp>
          <p:nvSpPr>
            <p:cNvPr id="6" name="Cloud 5"/>
            <p:cNvSpPr/>
            <p:nvPr/>
          </p:nvSpPr>
          <p:spPr>
            <a:xfrm>
              <a:off x="6636919" y="1723834"/>
              <a:ext cx="1814102" cy="1105029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sp>
          <p:nvSpPr>
            <p:cNvPr id="7" name="Cloud 6"/>
            <p:cNvSpPr/>
            <p:nvPr/>
          </p:nvSpPr>
          <p:spPr>
            <a:xfrm>
              <a:off x="4113283" y="4715349"/>
              <a:ext cx="1819747" cy="1303699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cxnSp>
          <p:nvCxnSpPr>
            <p:cNvPr id="9" name="Straight Arrow Connector 8"/>
            <p:cNvCxnSpPr>
              <a:stCxn id="7" idx="2"/>
              <a:endCxn id="4" idx="1"/>
            </p:cNvCxnSpPr>
            <p:nvPr/>
          </p:nvCxnSpPr>
          <p:spPr>
            <a:xfrm flipH="1" flipV="1">
              <a:off x="3238877" y="2828863"/>
              <a:ext cx="880051" cy="253833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4" idx="0"/>
              <a:endCxn id="6" idx="2"/>
            </p:cNvCxnSpPr>
            <p:nvPr/>
          </p:nvCxnSpPr>
          <p:spPr>
            <a:xfrm flipV="1">
              <a:off x="4113339" y="2276349"/>
              <a:ext cx="2529207" cy="58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6" idx="1"/>
              <a:endCxn id="7" idx="0"/>
            </p:cNvCxnSpPr>
            <p:nvPr/>
          </p:nvCxnSpPr>
          <p:spPr>
            <a:xfrm flipH="1">
              <a:off x="5931514" y="2827686"/>
              <a:ext cx="1612456" cy="253951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loud 17"/>
            <p:cNvSpPr/>
            <p:nvPr/>
          </p:nvSpPr>
          <p:spPr>
            <a:xfrm>
              <a:off x="4273221" y="2892973"/>
              <a:ext cx="1819747" cy="1303699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cxnSp>
          <p:nvCxnSpPr>
            <p:cNvPr id="29" name="Straight Arrow Connector 28"/>
            <p:cNvCxnSpPr>
              <a:stCxn id="18" idx="0"/>
            </p:cNvCxnSpPr>
            <p:nvPr/>
          </p:nvCxnSpPr>
          <p:spPr>
            <a:xfrm flipV="1">
              <a:off x="6091452" y="2734150"/>
              <a:ext cx="825396" cy="81067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18" idx="1"/>
              <a:endCxn id="7" idx="3"/>
            </p:cNvCxnSpPr>
            <p:nvPr/>
          </p:nvCxnSpPr>
          <p:spPr>
            <a:xfrm flipH="1">
              <a:off x="5023157" y="4195284"/>
              <a:ext cx="159938" cy="59460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8" idx="2"/>
            </p:cNvCxnSpPr>
            <p:nvPr/>
          </p:nvCxnSpPr>
          <p:spPr>
            <a:xfrm flipH="1" flipV="1">
              <a:off x="3657600" y="2795615"/>
              <a:ext cx="621266" cy="74920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Can 33"/>
            <p:cNvSpPr/>
            <p:nvPr/>
          </p:nvSpPr>
          <p:spPr>
            <a:xfrm>
              <a:off x="8830126" y="1951012"/>
              <a:ext cx="956670" cy="849342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BD</a:t>
              </a:r>
              <a:endParaRPr lang="ru-RU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2968367" y="5748286"/>
              <a:ext cx="956670" cy="849342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BD</a:t>
              </a:r>
              <a:endParaRPr lang="ru-RU" dirty="0"/>
            </a:p>
          </p:txBody>
        </p:sp>
        <p:cxnSp>
          <p:nvCxnSpPr>
            <p:cNvPr id="37" name="Straight Arrow Connector 36"/>
            <p:cNvCxnSpPr>
              <a:stCxn id="35" idx="4"/>
              <a:endCxn id="7" idx="1"/>
            </p:cNvCxnSpPr>
            <p:nvPr/>
          </p:nvCxnSpPr>
          <p:spPr>
            <a:xfrm flipV="1">
              <a:off x="3925037" y="6017660"/>
              <a:ext cx="1098120" cy="15529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6" idx="0"/>
              <a:endCxn id="34" idx="2"/>
            </p:cNvCxnSpPr>
            <p:nvPr/>
          </p:nvCxnSpPr>
          <p:spPr>
            <a:xfrm>
              <a:off x="8449509" y="2276349"/>
              <a:ext cx="380617" cy="9933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995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Масштабируемость</a:t>
            </a:r>
            <a:endParaRPr lang="ru-RU" dirty="0"/>
          </a:p>
        </p:txBody>
      </p:sp>
      <p:sp>
        <p:nvSpPr>
          <p:cNvPr id="4" name="Cloud 3"/>
          <p:cNvSpPr/>
          <p:nvPr/>
        </p:nvSpPr>
        <p:spPr>
          <a:xfrm>
            <a:off x="7206558" y="28261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5" name="Cloud 4"/>
          <p:cNvSpPr/>
          <p:nvPr/>
        </p:nvSpPr>
        <p:spPr>
          <a:xfrm>
            <a:off x="7358958" y="29785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6" name="Cloud 5"/>
          <p:cNvSpPr/>
          <p:nvPr/>
        </p:nvSpPr>
        <p:spPr>
          <a:xfrm>
            <a:off x="7511358" y="31309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7" name="Cloud 6"/>
          <p:cNvSpPr/>
          <p:nvPr/>
        </p:nvSpPr>
        <p:spPr>
          <a:xfrm>
            <a:off x="7663758" y="32833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8" name="Cloud 7"/>
          <p:cNvSpPr/>
          <p:nvPr/>
        </p:nvSpPr>
        <p:spPr>
          <a:xfrm>
            <a:off x="7816158" y="34357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9" name="Cloud 8"/>
          <p:cNvSpPr/>
          <p:nvPr/>
        </p:nvSpPr>
        <p:spPr>
          <a:xfrm>
            <a:off x="7968558" y="35881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10" name="Cloud 9"/>
          <p:cNvSpPr/>
          <p:nvPr/>
        </p:nvSpPr>
        <p:spPr>
          <a:xfrm>
            <a:off x="8120958" y="3740590"/>
            <a:ext cx="1774480" cy="10773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11" name="Left-Right Arrow 10"/>
          <p:cNvSpPr/>
          <p:nvPr/>
        </p:nvSpPr>
        <p:spPr>
          <a:xfrm>
            <a:off x="4863219" y="3588190"/>
            <a:ext cx="2190939" cy="46776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Cloud 11"/>
          <p:cNvSpPr/>
          <p:nvPr/>
        </p:nvSpPr>
        <p:spPr>
          <a:xfrm>
            <a:off x="2109457" y="2937850"/>
            <a:ext cx="2381061" cy="193140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02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Устойчивость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439094" y="1613403"/>
            <a:ext cx="6355532" cy="2451980"/>
            <a:chOff x="2792995" y="1812202"/>
            <a:chExt cx="6355532" cy="2451980"/>
          </a:xfrm>
        </p:grpSpPr>
        <p:sp>
          <p:nvSpPr>
            <p:cNvPr id="4" name="Cloud 3"/>
            <p:cNvSpPr/>
            <p:nvPr/>
          </p:nvSpPr>
          <p:spPr>
            <a:xfrm>
              <a:off x="7446475" y="1812202"/>
              <a:ext cx="1702052" cy="1104523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sp>
          <p:nvSpPr>
            <p:cNvPr id="5" name="Cloud 4"/>
            <p:cNvSpPr/>
            <p:nvPr/>
          </p:nvSpPr>
          <p:spPr>
            <a:xfrm>
              <a:off x="7446475" y="3159659"/>
              <a:ext cx="1702052" cy="1104523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Сервис</a:t>
              </a:r>
              <a:endParaRPr lang="ru-RU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210269" y="2762061"/>
              <a:ext cx="1348967" cy="79519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Балансер</a:t>
              </a:r>
              <a:endParaRPr lang="ru-RU" dirty="0"/>
            </a:p>
          </p:txBody>
        </p:sp>
        <p:cxnSp>
          <p:nvCxnSpPr>
            <p:cNvPr id="8" name="Straight Arrow Connector 7"/>
            <p:cNvCxnSpPr>
              <a:stCxn id="6" idx="3"/>
              <a:endCxn id="4" idx="2"/>
            </p:cNvCxnSpPr>
            <p:nvPr/>
          </p:nvCxnSpPr>
          <p:spPr>
            <a:xfrm flipV="1">
              <a:off x="6559236" y="2364464"/>
              <a:ext cx="892519" cy="79519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6" idx="3"/>
              <a:endCxn id="5" idx="2"/>
            </p:cNvCxnSpPr>
            <p:nvPr/>
          </p:nvCxnSpPr>
          <p:spPr>
            <a:xfrm>
              <a:off x="6559236" y="3159659"/>
              <a:ext cx="892519" cy="55226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6" idx="1"/>
              <a:endCxn id="13" idx="6"/>
            </p:cNvCxnSpPr>
            <p:nvPr/>
          </p:nvCxnSpPr>
          <p:spPr>
            <a:xfrm flipH="1">
              <a:off x="4458832" y="3159659"/>
              <a:ext cx="75143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2792995" y="2839393"/>
              <a:ext cx="1665837" cy="64053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Клиент </a:t>
              </a:r>
              <a:r>
                <a:rPr lang="en-US" dirty="0" smtClean="0"/>
                <a:t>API</a:t>
              </a:r>
              <a:endParaRPr lang="ru-RU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34785" y="1933622"/>
            <a:ext cx="3947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Несколько экземпляров с балансером</a:t>
            </a:r>
            <a:endParaRPr lang="ru-RU" dirty="0"/>
          </a:p>
        </p:txBody>
      </p:sp>
      <p:sp>
        <p:nvSpPr>
          <p:cNvPr id="17" name="Cloud 16"/>
          <p:cNvSpPr/>
          <p:nvPr/>
        </p:nvSpPr>
        <p:spPr>
          <a:xfrm>
            <a:off x="10230416" y="3667030"/>
            <a:ext cx="1422149" cy="796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19" name="Can 18"/>
          <p:cNvSpPr/>
          <p:nvPr/>
        </p:nvSpPr>
        <p:spPr>
          <a:xfrm rot="16200000">
            <a:off x="9840362" y="4590106"/>
            <a:ext cx="416459" cy="1104523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dirty="0" smtClean="0"/>
              <a:t>Шина</a:t>
            </a:r>
            <a:endParaRPr lang="ru-RU" dirty="0"/>
          </a:p>
        </p:txBody>
      </p:sp>
      <p:sp>
        <p:nvSpPr>
          <p:cNvPr id="20" name="Cloud 19"/>
          <p:cNvSpPr/>
          <p:nvPr/>
        </p:nvSpPr>
        <p:spPr>
          <a:xfrm>
            <a:off x="8363894" y="3756056"/>
            <a:ext cx="1422149" cy="796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21" name="Cloud 20"/>
          <p:cNvSpPr/>
          <p:nvPr/>
        </p:nvSpPr>
        <p:spPr>
          <a:xfrm>
            <a:off x="10500511" y="5625642"/>
            <a:ext cx="1422149" cy="796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22" name="Cloud 21"/>
          <p:cNvSpPr/>
          <p:nvPr/>
        </p:nvSpPr>
        <p:spPr>
          <a:xfrm>
            <a:off x="8182824" y="5712738"/>
            <a:ext cx="1422149" cy="796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9469924" y="4463735"/>
            <a:ext cx="135049" cy="3164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0500511" y="4463735"/>
            <a:ext cx="73936" cy="3164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9388444" y="5468294"/>
            <a:ext cx="149004" cy="2444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10500511" y="5487909"/>
            <a:ext cx="200685" cy="2248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897404" y="3138332"/>
            <a:ext cx="2044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Работа через шину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357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Гибкость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7608"/>
            <a:ext cx="10515600" cy="471935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API </a:t>
            </a:r>
            <a:r>
              <a:rPr lang="ru-RU" sz="2000" dirty="0" smtClean="0"/>
              <a:t>это контракт который в обязательном порядке соблюдается и документируется.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ru-RU" b="1" dirty="0" smtClean="0"/>
              <a:t>Версионность </a:t>
            </a:r>
            <a:r>
              <a:rPr lang="en-US" b="1" dirty="0"/>
              <a:t>API </a:t>
            </a:r>
          </a:p>
          <a:p>
            <a:pPr marL="0" indent="0">
              <a:buNone/>
            </a:pPr>
            <a:r>
              <a:rPr lang="ru-RU" dirty="0" smtClean="0"/>
              <a:t>Версия 1:</a:t>
            </a:r>
            <a:r>
              <a:rPr lang="en-US" dirty="0" smtClean="0"/>
              <a:t>  </a:t>
            </a:r>
            <a:r>
              <a:rPr lang="en-US" dirty="0"/>
              <a:t>/</a:t>
            </a:r>
            <a:r>
              <a:rPr lang="en-US" dirty="0" err="1" smtClean="0"/>
              <a:t>usercore</a:t>
            </a:r>
            <a:r>
              <a:rPr lang="en-US" dirty="0" smtClean="0"/>
              <a:t>/v1/</a:t>
            </a:r>
            <a:r>
              <a:rPr lang="en-US" dirty="0" err="1" smtClean="0"/>
              <a:t>getuser</a:t>
            </a:r>
            <a:r>
              <a:rPr lang="en-US" dirty="0" smtClean="0"/>
              <a:t>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Версия 2: </a:t>
            </a:r>
            <a:r>
              <a:rPr lang="en-US" dirty="0" smtClean="0"/>
              <a:t>/</a:t>
            </a:r>
            <a:r>
              <a:rPr lang="en-US" dirty="0" err="1" smtClean="0"/>
              <a:t>usercore</a:t>
            </a:r>
            <a:r>
              <a:rPr lang="en-US" dirty="0" smtClean="0"/>
              <a:t>/v2/</a:t>
            </a:r>
            <a:r>
              <a:rPr lang="en-US" dirty="0" err="1" smtClean="0"/>
              <a:t>getuser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b="1" dirty="0" smtClean="0"/>
              <a:t>API Gateway</a:t>
            </a:r>
            <a:r>
              <a:rPr lang="en-US" dirty="0" smtClean="0"/>
              <a:t>:</a:t>
            </a:r>
            <a:endParaRPr lang="ru-RU" dirty="0"/>
          </a:p>
        </p:txBody>
      </p:sp>
      <p:grpSp>
        <p:nvGrpSpPr>
          <p:cNvPr id="9" name="Group 8"/>
          <p:cNvGrpSpPr/>
          <p:nvPr/>
        </p:nvGrpSpPr>
        <p:grpSpPr>
          <a:xfrm>
            <a:off x="2372008" y="5159696"/>
            <a:ext cx="7677339" cy="1176952"/>
            <a:chOff x="2372008" y="5159696"/>
            <a:chExt cx="7677339" cy="1176952"/>
          </a:xfrm>
        </p:grpSpPr>
        <p:sp>
          <p:nvSpPr>
            <p:cNvPr id="4" name="Cloud 3"/>
            <p:cNvSpPr/>
            <p:nvPr/>
          </p:nvSpPr>
          <p:spPr>
            <a:xfrm>
              <a:off x="7586804" y="5159696"/>
              <a:ext cx="2462543" cy="1176952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 smtClean="0"/>
                <a:t>Облако </a:t>
              </a:r>
              <a:r>
                <a:rPr lang="ru-RU" sz="1600" dirty="0" err="1" smtClean="0"/>
                <a:t>микросервисов</a:t>
              </a:r>
              <a:endParaRPr lang="ru-RU" sz="1600" dirty="0"/>
            </a:p>
          </p:txBody>
        </p:sp>
        <p:sp>
          <p:nvSpPr>
            <p:cNvPr id="5" name="Right Arrow 4"/>
            <p:cNvSpPr/>
            <p:nvPr/>
          </p:nvSpPr>
          <p:spPr>
            <a:xfrm>
              <a:off x="6590923" y="5639530"/>
              <a:ext cx="995881" cy="21728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169529" y="5159696"/>
              <a:ext cx="1421394" cy="11110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ApiGateway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4173647" y="5606593"/>
              <a:ext cx="995881" cy="21728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Oval 7"/>
            <p:cNvSpPr/>
            <p:nvPr/>
          </p:nvSpPr>
          <p:spPr>
            <a:xfrm>
              <a:off x="2372008" y="5338267"/>
              <a:ext cx="1801639" cy="71522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Клиенты </a:t>
              </a:r>
              <a:r>
                <a:rPr lang="en-US" dirty="0" smtClean="0"/>
                <a:t>API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79856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Оркестрация</a:t>
            </a:r>
            <a:r>
              <a:rPr lang="ru-RU" dirty="0"/>
              <a:t>, автоматический </a:t>
            </a:r>
            <a:r>
              <a:rPr lang="ru-RU" dirty="0" err="1"/>
              <a:t>деплой</a:t>
            </a:r>
            <a:r>
              <a:rPr lang="ru-RU" dirty="0"/>
              <a:t> (</a:t>
            </a:r>
            <a:r>
              <a:rPr lang="en-US" dirty="0"/>
              <a:t>Continuous Integration</a:t>
            </a:r>
            <a:r>
              <a:rPr lang="ru-RU" dirty="0"/>
              <a:t>)</a:t>
            </a:r>
            <a:r>
              <a:rPr lang="en-US" dirty="0"/>
              <a:t> 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403633" y="5522613"/>
            <a:ext cx="11426227" cy="651851"/>
            <a:chOff x="403633" y="3802454"/>
            <a:chExt cx="11426227" cy="651851"/>
          </a:xfrm>
        </p:grpSpPr>
        <p:sp>
          <p:nvSpPr>
            <p:cNvPr id="5" name="Rounded Rectangle 4"/>
            <p:cNvSpPr/>
            <p:nvPr/>
          </p:nvSpPr>
          <p:spPr>
            <a:xfrm>
              <a:off x="403633" y="3802456"/>
              <a:ext cx="2230925" cy="6518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Тестовое окружение</a:t>
              </a:r>
              <a:endParaRPr lang="ru-RU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132496" y="3802456"/>
              <a:ext cx="2617961" cy="6518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/>
                <a:t>Интеграционное окружение</a:t>
              </a:r>
              <a:endParaRPr lang="ru-RU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6096000" y="3802454"/>
              <a:ext cx="2617961" cy="6518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err="1" smtClean="0"/>
                <a:t>Препрод</a:t>
              </a:r>
              <a:r>
                <a:rPr lang="ru-RU" dirty="0" smtClean="0"/>
                <a:t> окружение</a:t>
              </a:r>
              <a:br>
                <a:rPr lang="ru-RU" dirty="0" smtClean="0"/>
              </a:br>
              <a:r>
                <a:rPr lang="ru-RU" sz="1400" dirty="0" smtClean="0"/>
                <a:t>нагрузочное тестирование</a:t>
              </a:r>
              <a:endParaRPr lang="ru-RU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9211899" y="3802456"/>
              <a:ext cx="2617961" cy="651849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err="1" smtClean="0"/>
                <a:t>Прод</a:t>
              </a:r>
              <a:r>
                <a:rPr lang="ru-RU" dirty="0" smtClean="0"/>
                <a:t> окружение</a:t>
              </a:r>
              <a:endParaRPr lang="ru-RU" dirty="0"/>
            </a:p>
          </p:txBody>
        </p:sp>
        <p:cxnSp>
          <p:nvCxnSpPr>
            <p:cNvPr id="10" name="Straight Arrow Connector 9"/>
            <p:cNvCxnSpPr>
              <a:stCxn id="5" idx="3"/>
              <a:endCxn id="6" idx="1"/>
            </p:cNvCxnSpPr>
            <p:nvPr/>
          </p:nvCxnSpPr>
          <p:spPr>
            <a:xfrm>
              <a:off x="2634558" y="4128381"/>
              <a:ext cx="4979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6" idx="3"/>
              <a:endCxn id="7" idx="1"/>
            </p:cNvCxnSpPr>
            <p:nvPr/>
          </p:nvCxnSpPr>
          <p:spPr>
            <a:xfrm flipV="1">
              <a:off x="5750457" y="4128379"/>
              <a:ext cx="34554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3"/>
              <a:endCxn id="8" idx="1"/>
            </p:cNvCxnSpPr>
            <p:nvPr/>
          </p:nvCxnSpPr>
          <p:spPr>
            <a:xfrm>
              <a:off x="8713961" y="4128379"/>
              <a:ext cx="497938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273613" y="4845467"/>
            <a:ext cx="5112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Этапы прохождения сервисов по инфраструктуре:</a:t>
            </a:r>
            <a:endParaRPr lang="ru-RU" dirty="0"/>
          </a:p>
        </p:txBody>
      </p:sp>
      <p:grpSp>
        <p:nvGrpSpPr>
          <p:cNvPr id="31" name="Group 30"/>
          <p:cNvGrpSpPr/>
          <p:nvPr/>
        </p:nvGrpSpPr>
        <p:grpSpPr>
          <a:xfrm>
            <a:off x="728044" y="2178996"/>
            <a:ext cx="10842289" cy="1125069"/>
            <a:chOff x="266318" y="2106570"/>
            <a:chExt cx="10842289" cy="1125069"/>
          </a:xfrm>
        </p:grpSpPr>
        <p:sp>
          <p:nvSpPr>
            <p:cNvPr id="17" name="Oval 16"/>
            <p:cNvSpPr/>
            <p:nvPr/>
          </p:nvSpPr>
          <p:spPr>
            <a:xfrm>
              <a:off x="266318" y="2106570"/>
              <a:ext cx="1937441" cy="112506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 smtClean="0"/>
                <a:t>Система контроля версий</a:t>
              </a:r>
              <a:endParaRPr lang="ru-RU" sz="1600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634558" y="2106570"/>
              <a:ext cx="2580242" cy="11135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 smtClean="0"/>
                <a:t>Система автоматической сборки и тестирования</a:t>
              </a:r>
              <a:endParaRPr lang="ru-RU" sz="1600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5645599" y="2118063"/>
              <a:ext cx="2475359" cy="11135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 smtClean="0"/>
                <a:t>Система автоматического развертывания</a:t>
              </a:r>
              <a:endParaRPr lang="ru-RU" sz="16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8793959" y="2118063"/>
              <a:ext cx="2314648" cy="11135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 smtClean="0"/>
                <a:t>Инфраструктура</a:t>
              </a:r>
              <a:endParaRPr lang="ru-RU" sz="1600" dirty="0"/>
            </a:p>
          </p:txBody>
        </p:sp>
        <p:cxnSp>
          <p:nvCxnSpPr>
            <p:cNvPr id="22" name="Straight Arrow Connector 21"/>
            <p:cNvCxnSpPr>
              <a:stCxn id="17" idx="6"/>
              <a:endCxn id="18" idx="2"/>
            </p:cNvCxnSpPr>
            <p:nvPr/>
          </p:nvCxnSpPr>
          <p:spPr>
            <a:xfrm flipV="1">
              <a:off x="2203759" y="2663358"/>
              <a:ext cx="430799" cy="5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8" idx="6"/>
              <a:endCxn id="19" idx="2"/>
            </p:cNvCxnSpPr>
            <p:nvPr/>
          </p:nvCxnSpPr>
          <p:spPr>
            <a:xfrm>
              <a:off x="5214800" y="2663358"/>
              <a:ext cx="430799" cy="114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9" idx="6"/>
              <a:endCxn id="20" idx="2"/>
            </p:cNvCxnSpPr>
            <p:nvPr/>
          </p:nvCxnSpPr>
          <p:spPr>
            <a:xfrm>
              <a:off x="8120958" y="2674851"/>
              <a:ext cx="673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914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Мониторинг</a:t>
            </a:r>
            <a:endParaRPr lang="ru-RU" dirty="0"/>
          </a:p>
        </p:txBody>
      </p:sp>
      <p:sp>
        <p:nvSpPr>
          <p:cNvPr id="4" name="Cloud 3"/>
          <p:cNvSpPr/>
          <p:nvPr/>
        </p:nvSpPr>
        <p:spPr>
          <a:xfrm>
            <a:off x="3023858" y="2281474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5" name="Cloud 4"/>
          <p:cNvSpPr/>
          <p:nvPr/>
        </p:nvSpPr>
        <p:spPr>
          <a:xfrm>
            <a:off x="2276947" y="3411648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6" name="Cloud 5"/>
          <p:cNvSpPr/>
          <p:nvPr/>
        </p:nvSpPr>
        <p:spPr>
          <a:xfrm>
            <a:off x="4181193" y="3411648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304515" y="3069125"/>
            <a:ext cx="117695" cy="2534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282289" y="3069125"/>
            <a:ext cx="235390" cy="3425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806984" y="3805473"/>
            <a:ext cx="3289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Arrow 12"/>
          <p:cNvSpPr/>
          <p:nvPr/>
        </p:nvSpPr>
        <p:spPr>
          <a:xfrm>
            <a:off x="5269117" y="2910689"/>
            <a:ext cx="1412340" cy="316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ÐÐ°ÑÑÐ¸Ð½ÐºÐ¸ Ð¿Ð¾ Ð·Ð°Ð¿ÑÐ¾ÑÑ Ð¼Ð¾Ð½Ð¸ÑÐ¾ÑÐ¸Ð½Ð³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703" y="2378078"/>
            <a:ext cx="2033697" cy="1821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44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8403F-51D7-7F44-BEB2-1CFF8743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Логирование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14F-E632-AE47-88C3-6F0DBE5B2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710" y="2553061"/>
            <a:ext cx="4143501" cy="4143501"/>
          </a:xfrm>
          <a:prstGeom prst="rect">
            <a:avLst/>
          </a:prstGeom>
        </p:spPr>
      </p:pic>
      <p:pic>
        <p:nvPicPr>
          <p:cNvPr id="2050" name="Picture 2" descr="ÐÐ°ÑÑÐ¸Ð½ÐºÐ¸ Ð¿Ð¾ Ð·Ð°Ð¿ÑÐ¾ÑÑ Ð¾ÑÐ¾Ð±ÑÐ°Ð¶ÐµÐ½Ð¸Ðµ Ð»Ð¾Ð³Ð¾Ð²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841" y="2015352"/>
            <a:ext cx="3999966" cy="14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loud 6"/>
          <p:cNvSpPr/>
          <p:nvPr/>
        </p:nvSpPr>
        <p:spPr>
          <a:xfrm>
            <a:off x="995881" y="3494638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9" name="Cloud 8"/>
          <p:cNvSpPr/>
          <p:nvPr/>
        </p:nvSpPr>
        <p:spPr>
          <a:xfrm>
            <a:off x="248970" y="4624812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sp>
        <p:nvSpPr>
          <p:cNvPr id="10" name="Cloud 9"/>
          <p:cNvSpPr/>
          <p:nvPr/>
        </p:nvSpPr>
        <p:spPr>
          <a:xfrm>
            <a:off x="2153216" y="4624812"/>
            <a:ext cx="1493821" cy="78765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Сервис</a:t>
            </a:r>
            <a:endParaRPr lang="ru-RU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276538" y="4282289"/>
            <a:ext cx="117695" cy="2534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254312" y="4282289"/>
            <a:ext cx="235390" cy="3425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779007" y="5018637"/>
            <a:ext cx="3289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/>
          <p:cNvSpPr/>
          <p:nvPr/>
        </p:nvSpPr>
        <p:spPr>
          <a:xfrm rot="19448544">
            <a:off x="2766221" y="3740489"/>
            <a:ext cx="870501" cy="316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98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379</Words>
  <Application>Microsoft Office PowerPoint</Application>
  <PresentationFormat>Widescreen</PresentationFormat>
  <Paragraphs>145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Целевая архитектура микросервиса</vt:lpstr>
      <vt:lpstr>1. Архитектура сервисов</vt:lpstr>
      <vt:lpstr>Определение микросервиса</vt:lpstr>
      <vt:lpstr>Масштабируемость</vt:lpstr>
      <vt:lpstr>Устойчивость</vt:lpstr>
      <vt:lpstr>Гибкость</vt:lpstr>
      <vt:lpstr>Оркестрация, автоматический деплой (Continuous Integration) </vt:lpstr>
      <vt:lpstr>Мониторинг</vt:lpstr>
      <vt:lpstr>Логирование</vt:lpstr>
      <vt:lpstr>2. Шина данных для микросервисов</vt:lpstr>
      <vt:lpstr>Apache Kafka</vt:lpstr>
      <vt:lpstr>Топики и партиции</vt:lpstr>
      <vt:lpstr>PowerPoint Presentation</vt:lpstr>
      <vt:lpstr>Чем Kafka лучше других очередей?</vt:lpstr>
      <vt:lpstr>Наборы архитектурных шаблонов </vt:lpstr>
      <vt:lpstr>Шаблон Publisher/Subscriber</vt:lpstr>
      <vt:lpstr>Шаблон Маршрутизатор и трансформатор данных</vt:lpstr>
      <vt:lpstr>Шаблон Хранилище данных Datalake</vt:lpstr>
      <vt:lpstr>Вопросы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Dmitry Nosov</cp:lastModifiedBy>
  <cp:revision>33</cp:revision>
  <dcterms:created xsi:type="dcterms:W3CDTF">2018-07-08T08:00:49Z</dcterms:created>
  <dcterms:modified xsi:type="dcterms:W3CDTF">2018-07-09T15:00:49Z</dcterms:modified>
</cp:coreProperties>
</file>

<file path=docProps/thumbnail.jpeg>
</file>